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Lato"/>
      <p:regular r:id="rId38"/>
      <p:bold r:id="rId39"/>
      <p:italic r:id="rId40"/>
      <p:boldItalic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Varela Round"/>
      <p:regular r:id="rId46"/>
    </p:embeddedFont>
    <p:embeddedFont>
      <p:font typeface="Righteous"/>
      <p:regular r:id="rId47"/>
    </p:embeddedFont>
    <p:embeddedFont>
      <p:font typeface="Work Sans Regula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VarelaRound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Regular-regular.fntdata"/><Relationship Id="rId47" Type="http://schemas.openxmlformats.org/officeDocument/2006/relationships/font" Target="fonts/Righteous-regular.fntdata"/><Relationship Id="rId49" Type="http://schemas.openxmlformats.org/officeDocument/2006/relationships/font" Target="fonts/WorkSans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WorkSansRegular-boldItalic.fntdata"/><Relationship Id="rId50" Type="http://schemas.openxmlformats.org/officeDocument/2006/relationships/font" Target="fonts/WorkSansRegula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51b43ed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51b43ed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51dc762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51dc762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51dc762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51dc762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51dc762c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51dc762c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51dc762c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51dc762c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51dc762c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51dc762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79c3d200f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79c3d200f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79c3d200f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79c3d200f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79c3d200f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79c3d200f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79c3d200f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79c3d200f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51dc762cf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51dc762cf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51dc762c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51dc762c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51dc762c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51dc762c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51dc762c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51dc762c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51dc762c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51dc762c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51dc762c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51dc762c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51dc762c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51dc762c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51dc762c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51dc762c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79c3d200f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79c3d200f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9c3d200f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79c3d200f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51dc762c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51dc762c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79c3d200f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79c3d200f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51dc762c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51dc762c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51dc762c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51dc762c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51dc762cf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51dc762cf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9c3d200f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9c3d200f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79c3d200f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79c3d200f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51dc762c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51dc762c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51dc762c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51dc762c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79c3d200f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79c3d200f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51dc762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51dc762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imag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">
  <p:cSld name="CUSTOM_1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4"/>
              </a:rPr>
              <a:t>Freepik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ctrTitle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ctrTitle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ctrTitle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ctrTitle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ctrTitle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8"/>
          <p:cNvSpPr txBox="1"/>
          <p:nvPr>
            <p:ph idx="2" type="ctrTitle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4" type="ctrTitle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6" type="ctrTitle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8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ctrTitle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4" type="ctrTitle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2260263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261348" y="2276275"/>
            <a:ext cx="2272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>
            <a:off x="5410429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5411498" y="2276275"/>
            <a:ext cx="22143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3">
  <p:cSld name="CUSTOM_1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1"/>
          <p:cNvSpPr txBox="1"/>
          <p:nvPr>
            <p:ph hasCustomPrompt="1"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 flipH="1">
            <a:off x="3276600" y="3695902"/>
            <a:ext cx="2590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type="title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3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166275" y="2607121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1166275" y="2323908"/>
            <a:ext cx="2790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2" type="subTitle"/>
          </p:nvPr>
        </p:nvSpPr>
        <p:spPr>
          <a:xfrm>
            <a:off x="5257210" y="1672675"/>
            <a:ext cx="2578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3"/>
          <p:cNvSpPr txBox="1"/>
          <p:nvPr>
            <p:ph hasCustomPrompt="1" idx="3" type="title"/>
          </p:nvPr>
        </p:nvSpPr>
        <p:spPr>
          <a:xfrm>
            <a:off x="4939985" y="1223825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4" type="subTitle"/>
          </p:nvPr>
        </p:nvSpPr>
        <p:spPr>
          <a:xfrm>
            <a:off x="5266082" y="3568065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5" type="title"/>
          </p:nvPr>
        </p:nvSpPr>
        <p:spPr>
          <a:xfrm>
            <a:off x="4992429" y="3298250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3">
  <p:cSld name="CUSTOM_10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 flipH="1">
            <a:off x="195455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 flipH="1">
            <a:off x="1954545" y="3316109"/>
            <a:ext cx="165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ctrTitle"/>
          </p:nvPr>
        </p:nvSpPr>
        <p:spPr>
          <a:xfrm flipH="1">
            <a:off x="4151575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4"/>
          <p:cNvSpPr txBox="1"/>
          <p:nvPr>
            <p:ph idx="3" type="subTitle"/>
          </p:nvPr>
        </p:nvSpPr>
        <p:spPr>
          <a:xfrm flipH="1">
            <a:off x="4274425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4"/>
          <p:cNvSpPr txBox="1"/>
          <p:nvPr>
            <p:ph idx="4" type="title"/>
          </p:nvPr>
        </p:nvSpPr>
        <p:spPr>
          <a:xfrm rot="-5400000">
            <a:off x="-1023205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 flipH="1">
            <a:off x="634860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 flipH="1">
            <a:off x="6471450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subTitle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1865207" y="1417571"/>
            <a:ext cx="1839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1630050" y="600875"/>
            <a:ext cx="3624600" cy="4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4268550" y="1023200"/>
            <a:ext cx="4194300" cy="38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hasCustomPrompt="1" idx="2" type="title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hasCustomPrompt="1" idx="5" type="title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hasCustomPrompt="1" idx="8" type="title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14" type="title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_1">
  <p:cSld name="MAIN_POINT_1"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1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6"/>
          <p:cNvSpPr txBox="1"/>
          <p:nvPr>
            <p:ph hasCustomPrompt="1"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ctrTitle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9"/>
          <p:cNvSpPr txBox="1"/>
          <p:nvPr>
            <p:ph idx="2" type="ctrTitle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subTitle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9"/>
          <p:cNvSpPr txBox="1"/>
          <p:nvPr>
            <p:ph idx="4" type="ctrTitle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5" type="subTitle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E1E1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41.png"/><Relationship Id="rId5" Type="http://schemas.openxmlformats.org/officeDocument/2006/relationships/image" Target="../media/image14.png"/><Relationship Id="rId6" Type="http://schemas.openxmlformats.org/officeDocument/2006/relationships/image" Target="../media/image33.png"/><Relationship Id="rId7" Type="http://schemas.openxmlformats.org/officeDocument/2006/relationships/image" Target="../media/image6.png"/><Relationship Id="rId8" Type="http://schemas.openxmlformats.org/officeDocument/2006/relationships/image" Target="../media/image38.png"/><Relationship Id="rId11" Type="http://schemas.openxmlformats.org/officeDocument/2006/relationships/image" Target="../media/image39.png"/><Relationship Id="rId10" Type="http://schemas.openxmlformats.org/officeDocument/2006/relationships/image" Target="../media/image47.png"/><Relationship Id="rId13" Type="http://schemas.openxmlformats.org/officeDocument/2006/relationships/image" Target="../media/image1.png"/><Relationship Id="rId12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892649" y="67500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 txBox="1"/>
          <p:nvPr>
            <p:ph idx="1" type="subTitle"/>
          </p:nvPr>
        </p:nvSpPr>
        <p:spPr>
          <a:xfrm>
            <a:off x="1482442" y="2906175"/>
            <a:ext cx="6331500" cy="12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Door Mieszko Blazniak, </a:t>
            </a:r>
            <a:br>
              <a:rPr lang="en" sz="1100"/>
            </a:br>
            <a:r>
              <a:rPr lang="en" sz="1100"/>
              <a:t>Gijs Wessels, </a:t>
            </a:r>
            <a:br>
              <a:rPr lang="en" sz="1100"/>
            </a:br>
            <a:r>
              <a:rPr lang="en" sz="1100"/>
              <a:t>Sander Smeets, </a:t>
            </a:r>
            <a:br>
              <a:rPr lang="en" sz="1100"/>
            </a:br>
            <a:r>
              <a:rPr lang="en" sz="1100"/>
              <a:t>Vicky Bieghs</a:t>
            </a:r>
            <a:endParaRPr b="1" sz="1100"/>
          </a:p>
        </p:txBody>
      </p:sp>
      <p:sp>
        <p:nvSpPr>
          <p:cNvPr id="157" name="Google Shape;157;p32"/>
          <p:cNvSpPr txBox="1"/>
          <p:nvPr>
            <p:ph type="ctrTitle"/>
          </p:nvPr>
        </p:nvSpPr>
        <p:spPr>
          <a:xfrm>
            <a:off x="1449877" y="1142300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 opdracht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Security Advanced</a:t>
            </a:r>
            <a:endParaRPr sz="3100"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57" name="Google Shape;257;p41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Cryptografie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1145400" y="795850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HMAC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○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Hash-based message authentication code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○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Hash gemaakt van “common secret” en bericht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○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Wordt verstuurd naar ontvanger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○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Ontvanger herberekend HMAC van bericht en vergelijkt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○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Niet gelijk =&gt; met data mogelijk geknoeid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2796550"/>
            <a:ext cx="56197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575" y="795850"/>
            <a:ext cx="12409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66" name="Google Shape;266;p42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Pakketten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1145400" y="781825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Alle nodige data wordt samengesteld in een string pakket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Info gescheiden door puntkomma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Eerste element = type pakket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1698613"/>
            <a:ext cx="56959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0125">
            <a:off x="7857057" y="423148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75" name="Google Shape;275;p43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Key-exchange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76" name="Google Shape;276;p43"/>
          <p:cNvSpPr txBox="1"/>
          <p:nvPr/>
        </p:nvSpPr>
        <p:spPr>
          <a:xfrm>
            <a:off x="1145400" y="795850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Client verbindt met server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Key-exchange tussen client &amp; server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Server geeft lijst van online gebruikers door aan client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Client voert key-exchange uit met alle gebruikers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lphaL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Aparte</a:t>
            </a: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sleutel voor iedere client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82" name="Google Shape;282;p44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Bericht versturen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1145400" y="795850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Bericht wordt verpakt met nodige info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lphaL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Bijv “CHATMESSAGE;John;Hello”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Vervolgens verpakt in forward-bericht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lphaL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Chatbericht wordt versleuteld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lphaL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HMAC van bericht wordt berekend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lphaL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Alles inclusief IV verpakt to forward-bericht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Dan tot secure package verpakt om naar server te sturen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Server ontcijfert secure package, versleuteld opnieuw en stuurt naar ontvanger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Ontvanger ontcijfert forward-bericht via common secret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AutoNum type="arabicPeriod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Stappen worden uitgevoerd voor iedere client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57902">
            <a:off x="1419800" y="40389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86634">
            <a:off x="7471526" y="545450"/>
            <a:ext cx="663800" cy="5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91" name="Google Shape;291;p45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Bericht versturen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1007575"/>
            <a:ext cx="671512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57902">
            <a:off x="6165975" y="40249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872107" y="3957573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300" name="Google Shape;300;p46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Bestand </a:t>
            </a: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versturen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1145400" y="795850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Analoog met het versturen van bericht, maar enkel op één gebruiker gericht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881113"/>
            <a:ext cx="67246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57902">
            <a:off x="804000" y="139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7626107" y="3306298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</a:t>
            </a:r>
            <a:r>
              <a:rPr lang="en" sz="3600"/>
              <a:t>Team</a:t>
            </a:r>
            <a:endParaRPr sz="2400"/>
          </a:p>
        </p:txBody>
      </p:sp>
      <p:sp>
        <p:nvSpPr>
          <p:cNvPr id="310" name="Google Shape;310;p47"/>
          <p:cNvSpPr/>
          <p:nvPr/>
        </p:nvSpPr>
        <p:spPr>
          <a:xfrm rot="5400000">
            <a:off x="-483001" y="2501996"/>
            <a:ext cx="5747700" cy="139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7"/>
          <p:cNvSpPr/>
          <p:nvPr/>
        </p:nvSpPr>
        <p:spPr>
          <a:xfrm rot="5400000">
            <a:off x="2189725" y="229044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73CAB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F73CAB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"/>
          <p:cNvSpPr/>
          <p:nvPr/>
        </p:nvSpPr>
        <p:spPr>
          <a:xfrm>
            <a:off x="2181449" y="16157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30FCF1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/>
          <p:nvPr/>
        </p:nvSpPr>
        <p:spPr>
          <a:xfrm>
            <a:off x="2181449" y="30024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73CAB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F73CAB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7"/>
          <p:cNvSpPr/>
          <p:nvPr/>
        </p:nvSpPr>
        <p:spPr>
          <a:xfrm>
            <a:off x="2189724" y="43891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30FCF1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7"/>
          <p:cNvSpPr txBox="1"/>
          <p:nvPr/>
        </p:nvSpPr>
        <p:spPr>
          <a:xfrm>
            <a:off x="2241025" y="2290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2241025" y="16157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2241025" y="30024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2191975" y="4389150"/>
            <a:ext cx="465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A+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40" y="4324573"/>
            <a:ext cx="503396" cy="5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40" y="2960561"/>
            <a:ext cx="503396" cy="5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 rotWithShape="1">
          <a:blip r:embed="rId4">
            <a:alphaModFix/>
          </a:blip>
          <a:srcRect b="6822" l="0" r="0" t="6822"/>
          <a:stretch/>
        </p:blipFill>
        <p:spPr>
          <a:xfrm>
            <a:off x="6595925" y="486125"/>
            <a:ext cx="3342575" cy="39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/>
          <p:cNvPicPr preferRelativeResize="0"/>
          <p:nvPr/>
        </p:nvPicPr>
        <p:blipFill rotWithShape="1">
          <a:blip r:embed="rId5">
            <a:alphaModFix/>
          </a:blip>
          <a:srcRect b="794" l="-216" r="49874" t="31911"/>
          <a:stretch/>
        </p:blipFill>
        <p:spPr>
          <a:xfrm flipH="1" rot="-5567685">
            <a:off x="2920906" y="1537889"/>
            <a:ext cx="430487" cy="57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 rotWithShape="1">
          <a:blip r:embed="rId5">
            <a:alphaModFix/>
          </a:blip>
          <a:srcRect b="794" l="-216" r="49874" t="31911"/>
          <a:stretch/>
        </p:blipFill>
        <p:spPr>
          <a:xfrm flipH="1" rot="-5567685">
            <a:off x="2889518" y="173514"/>
            <a:ext cx="430487" cy="57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100" y="2342350"/>
            <a:ext cx="3041506" cy="28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172" y="2342350"/>
            <a:ext cx="4887879" cy="28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740738" y="-31975"/>
            <a:ext cx="1947950" cy="11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/>
          <p:nvPr>
            <p:ph idx="4294967295" type="title"/>
          </p:nvPr>
        </p:nvSpPr>
        <p:spPr>
          <a:xfrm>
            <a:off x="5958602" y="118725"/>
            <a:ext cx="16251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900">
                <a:latin typeface="Lato"/>
                <a:ea typeface="Lato"/>
                <a:cs typeface="Lato"/>
                <a:sym typeface="Lato"/>
              </a:rPr>
              <a:t>Firewall aan = pings worden geblo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kkeerd</a:t>
            </a:r>
            <a:r>
              <a:rPr b="0" lang="en" sz="900">
                <a:latin typeface="Lato"/>
                <a:ea typeface="Lato"/>
                <a:cs typeface="Lato"/>
                <a:sym typeface="Lato"/>
              </a:rPr>
              <a:t> door de firewall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hierdoor is er </a:t>
            </a:r>
            <a:r>
              <a:rPr b="0" lang="en" sz="900">
                <a:latin typeface="Lato"/>
                <a:ea typeface="Lato"/>
                <a:cs typeface="Lato"/>
                <a:sym typeface="Lato"/>
              </a:rPr>
              <a:t>geen resultaat</a:t>
            </a:r>
            <a:endParaRPr b="0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950" y="1070925"/>
            <a:ext cx="4311091" cy="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/>
        </p:nvSpPr>
        <p:spPr>
          <a:xfrm>
            <a:off x="6320300" y="1817112"/>
            <a:ext cx="1433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30FCF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Windows</a:t>
            </a:r>
            <a:endParaRPr sz="1800">
              <a:solidFill>
                <a:srgbClr val="30FCF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1894338" y="1817090"/>
            <a:ext cx="1433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73CAB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Linux</a:t>
            </a:r>
            <a:endParaRPr sz="1800">
              <a:solidFill>
                <a:srgbClr val="F73CAB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1271625" y="2252274"/>
            <a:ext cx="2097000" cy="14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30FCF1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8"/>
          <p:cNvSpPr/>
          <p:nvPr/>
        </p:nvSpPr>
        <p:spPr>
          <a:xfrm>
            <a:off x="5847750" y="2252274"/>
            <a:ext cx="2097000" cy="14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30FCF1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593182" y="296948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50" y="477150"/>
            <a:ext cx="5735825" cy="40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00" y="56225"/>
            <a:ext cx="6623275" cy="50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 txBox="1"/>
          <p:nvPr/>
        </p:nvSpPr>
        <p:spPr>
          <a:xfrm>
            <a:off x="6740525" y="2106175"/>
            <a:ext cx="234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 windows scan met Firewall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75" y="540250"/>
            <a:ext cx="5666675" cy="35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 txBox="1"/>
          <p:nvPr>
            <p:ph idx="4294967295" type="title"/>
          </p:nvPr>
        </p:nvSpPr>
        <p:spPr>
          <a:xfrm>
            <a:off x="6460825" y="1792813"/>
            <a:ext cx="24495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 Windows scan zonder firewall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3"/>
          <p:cNvSpPr txBox="1"/>
          <p:nvPr/>
        </p:nvSpPr>
        <p:spPr>
          <a:xfrm>
            <a:off x="301575" y="287000"/>
            <a:ext cx="8520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START Presentatie - SecAdv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352200" y="950875"/>
            <a:ext cx="3495300" cy="1801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Groep MNOJKL-6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Bieghs Vicky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Wessels Gijs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3F3F3"/>
                </a:solidFill>
              </a:rPr>
              <a:t>Smeets Sander</a:t>
            </a:r>
            <a:r>
              <a:rPr lang="en" sz="1800" u="sng">
                <a:solidFill>
                  <a:srgbClr val="F3F3F3"/>
                </a:solidFill>
              </a:rPr>
              <a:t> </a:t>
            </a:r>
            <a:r>
              <a:rPr lang="en" u="sng">
                <a:solidFill>
                  <a:srgbClr val="F3F3F3"/>
                </a:solidFill>
              </a:rPr>
              <a:t>(moderator)</a:t>
            </a:r>
            <a:endParaRPr u="sng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Blazniak Mieszko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52200" y="2835000"/>
            <a:ext cx="3495300" cy="1438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Yellow: level C, 100%</a:t>
            </a:r>
            <a:endParaRPr sz="24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Blue: level B, 100%</a:t>
            </a:r>
            <a:endParaRPr sz="24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Red: level B, 90%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4109100" y="950875"/>
            <a:ext cx="4713000" cy="1801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3F3F3"/>
                </a:solidFill>
              </a:rPr>
              <a:t>Verloop presentatie:</a:t>
            </a:r>
            <a:endParaRPr sz="1200" u="sng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Wacht tot je wordt opgeroepen door de lector(en).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Moderator deelt het scherm en start met deze slide.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Als iedereen klaar is, geeft de moderator het startsein.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Na de presentatie stellen de lectoren vragen.  </a:t>
            </a:r>
            <a:br>
              <a:rPr lang="en" sz="1200">
                <a:solidFill>
                  <a:srgbClr val="F3F3F3"/>
                </a:solidFill>
              </a:rPr>
            </a:br>
            <a:r>
              <a:rPr lang="en" sz="1200">
                <a:solidFill>
                  <a:srgbClr val="F3F3F3"/>
                </a:solidFill>
              </a:rPr>
              <a:t>Dit kan in groep of individueel.  (Iedereen moet kunnen antwoorden!)  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4109100" y="2835000"/>
            <a:ext cx="4713000" cy="1438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3F3F3"/>
                </a:solidFill>
              </a:rPr>
              <a:t>Afspraken:</a:t>
            </a:r>
            <a:endParaRPr sz="1200" u="sng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Iedereen komt aan de beurt tijdens de presentatie.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De presentatie duurt max 20 min.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Indien langer kan de presentatie worden afgebroken.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" sz="1200">
                <a:solidFill>
                  <a:srgbClr val="F3F3F3"/>
                </a:solidFill>
              </a:rPr>
              <a:t>De presentatie wordt opgenomen voor archief.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sp>
        <p:nvSpPr>
          <p:cNvPr id="359" name="Google Shape;359;p51"/>
          <p:cNvSpPr txBox="1"/>
          <p:nvPr>
            <p:ph idx="4294967295" type="title"/>
          </p:nvPr>
        </p:nvSpPr>
        <p:spPr>
          <a:xfrm>
            <a:off x="6460825" y="1792825"/>
            <a:ext cx="26832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 Metasploitable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00" y="529650"/>
            <a:ext cx="5580125" cy="35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75" y="617450"/>
            <a:ext cx="5775074" cy="34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>
            <p:ph idx="4294967295" type="title"/>
          </p:nvPr>
        </p:nvSpPr>
        <p:spPr>
          <a:xfrm>
            <a:off x="6469550" y="1829625"/>
            <a:ext cx="26418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RCE vuln in de Schannel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sp>
        <p:nvSpPr>
          <p:cNvPr id="373" name="Google Shape;373;p53"/>
          <p:cNvSpPr txBox="1"/>
          <p:nvPr>
            <p:ph idx="4294967295" type="title"/>
          </p:nvPr>
        </p:nvSpPr>
        <p:spPr>
          <a:xfrm>
            <a:off x="5257500" y="1610525"/>
            <a:ext cx="3953100" cy="16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IP adres invullen met “http://” ervoor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Vervolgens report genereren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37" y="241037"/>
            <a:ext cx="4490700" cy="466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sp>
        <p:nvSpPr>
          <p:cNvPr id="380" name="Google Shape;380;p54"/>
          <p:cNvSpPr txBox="1"/>
          <p:nvPr>
            <p:ph idx="4294967295" type="title"/>
          </p:nvPr>
        </p:nvSpPr>
        <p:spPr>
          <a:xfrm>
            <a:off x="6549600" y="1684575"/>
            <a:ext cx="25944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Geen X-Frame-options in HTTP response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50" y="651275"/>
            <a:ext cx="5872501" cy="3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sp>
        <p:nvSpPr>
          <p:cNvPr id="387" name="Google Shape;387;p55"/>
          <p:cNvSpPr txBox="1"/>
          <p:nvPr>
            <p:ph idx="4294967295" type="title"/>
          </p:nvPr>
        </p:nvSpPr>
        <p:spPr>
          <a:xfrm>
            <a:off x="1339475" y="2779875"/>
            <a:ext cx="25944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Kiezen voor de werkwijze =&gt; Volatility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9550"/>
            <a:ext cx="57626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100" y="2997950"/>
            <a:ext cx="4081900" cy="21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>
            <p:ph idx="4294967295" type="title"/>
          </p:nvPr>
        </p:nvSpPr>
        <p:spPr>
          <a:xfrm>
            <a:off x="5383450" y="2233000"/>
            <a:ext cx="34392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Info over het bestand zelf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" y="2821050"/>
            <a:ext cx="3766975" cy="23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225" y="3774025"/>
            <a:ext cx="4873776" cy="13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6"/>
          <p:cNvSpPr txBox="1"/>
          <p:nvPr>
            <p:ph idx="4294967295" type="title"/>
          </p:nvPr>
        </p:nvSpPr>
        <p:spPr>
          <a:xfrm>
            <a:off x="503250" y="1960875"/>
            <a:ext cx="39963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Hash vinden door suggested profiles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56"/>
          <p:cNvSpPr txBox="1"/>
          <p:nvPr>
            <p:ph idx="4294967295" type="title"/>
          </p:nvPr>
        </p:nvSpPr>
        <p:spPr>
          <a:xfrm>
            <a:off x="4017013" y="2219100"/>
            <a:ext cx="5202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Hash in cracker ingeven gaf geen resultaat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 Team</a:t>
            </a:r>
            <a:endParaRPr sz="2400"/>
          </a:p>
        </p:txBody>
      </p:sp>
      <p:pic>
        <p:nvPicPr>
          <p:cNvPr id="405" name="Google Shape;4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62" y="1096125"/>
            <a:ext cx="4546475" cy="28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 txBox="1"/>
          <p:nvPr>
            <p:ph idx="4294967295" type="title"/>
          </p:nvPr>
        </p:nvSpPr>
        <p:spPr>
          <a:xfrm>
            <a:off x="2340650" y="352025"/>
            <a:ext cx="42702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Een lsadump van het profiel werkte wel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57"/>
          <p:cNvSpPr txBox="1"/>
          <p:nvPr>
            <p:ph idx="4294967295" type="title"/>
          </p:nvPr>
        </p:nvSpPr>
        <p:spPr>
          <a:xfrm>
            <a:off x="2478775" y="4280375"/>
            <a:ext cx="42702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Wachtwoord = MortyIsReallyAnOtter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Red</a:t>
            </a:r>
            <a:r>
              <a:rPr lang="en" sz="3600"/>
              <a:t> Team</a:t>
            </a:r>
            <a:endParaRPr sz="2400"/>
          </a:p>
        </p:txBody>
      </p:sp>
      <p:pic>
        <p:nvPicPr>
          <p:cNvPr id="413" name="Google Shape;413;p58"/>
          <p:cNvPicPr preferRelativeResize="0"/>
          <p:nvPr/>
        </p:nvPicPr>
        <p:blipFill rotWithShape="1">
          <a:blip r:embed="rId3">
            <a:alphaModFix/>
          </a:blip>
          <a:srcRect b="6747" l="0" r="0" t="6747"/>
          <a:stretch/>
        </p:blipFill>
        <p:spPr>
          <a:xfrm>
            <a:off x="6172125" y="431200"/>
            <a:ext cx="3588675" cy="3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/>
          <p:nvPr/>
        </p:nvSpPr>
        <p:spPr>
          <a:xfrm rot="5400000">
            <a:off x="-483001" y="2501996"/>
            <a:ext cx="5747700" cy="139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8"/>
          <p:cNvSpPr/>
          <p:nvPr/>
        </p:nvSpPr>
        <p:spPr>
          <a:xfrm rot="5400000">
            <a:off x="2189725" y="229044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73CAB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F73CAB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8"/>
          <p:cNvSpPr/>
          <p:nvPr/>
        </p:nvSpPr>
        <p:spPr>
          <a:xfrm>
            <a:off x="2181449" y="16157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30FCF1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/>
          <p:nvPr/>
        </p:nvSpPr>
        <p:spPr>
          <a:xfrm>
            <a:off x="2181449" y="30024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73CAB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F73CAB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2189724" y="43891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30FCF1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8"/>
          <p:cNvSpPr txBox="1"/>
          <p:nvPr/>
        </p:nvSpPr>
        <p:spPr>
          <a:xfrm>
            <a:off x="2241025" y="2290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20" name="Google Shape;420;p58"/>
          <p:cNvSpPr txBox="1"/>
          <p:nvPr/>
        </p:nvSpPr>
        <p:spPr>
          <a:xfrm>
            <a:off x="2241025" y="16157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21" name="Google Shape;421;p58"/>
          <p:cNvSpPr txBox="1"/>
          <p:nvPr/>
        </p:nvSpPr>
        <p:spPr>
          <a:xfrm>
            <a:off x="2241025" y="30024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22" name="Google Shape;422;p58"/>
          <p:cNvSpPr txBox="1"/>
          <p:nvPr/>
        </p:nvSpPr>
        <p:spPr>
          <a:xfrm>
            <a:off x="2191975" y="4389150"/>
            <a:ext cx="465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A+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340" y="4324573"/>
            <a:ext cx="503396" cy="5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340" y="2960561"/>
            <a:ext cx="503396" cy="5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 rotWithShape="1">
          <a:blip r:embed="rId5">
            <a:alphaModFix/>
          </a:blip>
          <a:srcRect b="794" l="-216" r="49874" t="31911"/>
          <a:stretch/>
        </p:blipFill>
        <p:spPr>
          <a:xfrm flipH="1" rot="-5567685">
            <a:off x="2920906" y="1462914"/>
            <a:ext cx="430487" cy="57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5">
            <a:alphaModFix/>
          </a:blip>
          <a:srcRect b="794" l="-216" r="49874" t="31911"/>
          <a:stretch/>
        </p:blipFill>
        <p:spPr>
          <a:xfrm flipH="1" rot="-5567685">
            <a:off x="2843793" y="151189"/>
            <a:ext cx="430487" cy="57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82950" y="8331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/>
          <p:cNvPicPr preferRelativeResize="0"/>
          <p:nvPr/>
        </p:nvPicPr>
        <p:blipFill rotWithShape="1">
          <a:blip r:embed="rId7">
            <a:alphaModFix/>
          </a:blip>
          <a:srcRect b="794" l="-216" r="49874" t="31911"/>
          <a:stretch/>
        </p:blipFill>
        <p:spPr>
          <a:xfrm flipH="1" rot="-5567685">
            <a:off x="7539556" y="3056976"/>
            <a:ext cx="430487" cy="57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4975" y="380925"/>
            <a:ext cx="4460125" cy="21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4987" y="2565525"/>
            <a:ext cx="4460125" cy="24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 rotWithShape="1">
          <a:blip r:embed="rId10">
            <a:alphaModFix/>
          </a:blip>
          <a:srcRect b="0" l="1035" r="7305" t="0"/>
          <a:stretch/>
        </p:blipFill>
        <p:spPr>
          <a:xfrm>
            <a:off x="6009725" y="1400625"/>
            <a:ext cx="4637724" cy="28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9713" y="4289250"/>
            <a:ext cx="30384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9"/>
          <p:cNvPicPr preferRelativeResize="0"/>
          <p:nvPr/>
        </p:nvPicPr>
        <p:blipFill rotWithShape="1">
          <a:blip r:embed="rId12">
            <a:alphaModFix/>
          </a:blip>
          <a:srcRect b="6786" l="6742" r="0" t="64201"/>
          <a:stretch/>
        </p:blipFill>
        <p:spPr>
          <a:xfrm>
            <a:off x="6009725" y="380925"/>
            <a:ext cx="5373950" cy="1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2974774" y="2424101"/>
            <a:ext cx="6074452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0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350"/>
            <a:ext cx="3684875" cy="271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92250" y="2932181"/>
            <a:ext cx="5662501" cy="27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863" y="103400"/>
            <a:ext cx="55721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863" y="884438"/>
            <a:ext cx="57626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0"/>
          <p:cNvPicPr preferRelativeResize="0"/>
          <p:nvPr/>
        </p:nvPicPr>
        <p:blipFill rotWithShape="1">
          <a:blip r:embed="rId7">
            <a:alphaModFix/>
          </a:blip>
          <a:srcRect b="0" l="0" r="0" t="38187"/>
          <a:stretch/>
        </p:blipFill>
        <p:spPr>
          <a:xfrm>
            <a:off x="5001425" y="3750624"/>
            <a:ext cx="4200525" cy="13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</a:t>
            </a:r>
            <a:r>
              <a:rPr lang="en" sz="3600"/>
              <a:t> Team</a:t>
            </a:r>
            <a:endParaRPr sz="2400"/>
          </a:p>
        </p:txBody>
      </p:sp>
      <p:sp>
        <p:nvSpPr>
          <p:cNvPr id="181" name="Google Shape;181;p34"/>
          <p:cNvSpPr/>
          <p:nvPr/>
        </p:nvSpPr>
        <p:spPr>
          <a:xfrm rot="5400000">
            <a:off x="-483001" y="2501996"/>
            <a:ext cx="5747700" cy="139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/>
          <p:nvPr/>
        </p:nvSpPr>
        <p:spPr>
          <a:xfrm rot="5400000">
            <a:off x="2189725" y="229044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73CAB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F73CAB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/>
          <p:nvPr/>
        </p:nvSpPr>
        <p:spPr>
          <a:xfrm>
            <a:off x="2181449" y="16157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30FCF1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2181449" y="30024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73CAB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F73CAB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/>
          <p:nvPr/>
        </p:nvSpPr>
        <p:spPr>
          <a:xfrm>
            <a:off x="2189724" y="4389146"/>
            <a:ext cx="418800" cy="4188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30FCF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320000" dist="19050">
              <a:srgbClr val="30FCF1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/>
        </p:nvSpPr>
        <p:spPr>
          <a:xfrm>
            <a:off x="2241025" y="2290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2241025" y="16157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2241025" y="3002450"/>
            <a:ext cx="367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2191975" y="4389150"/>
            <a:ext cx="465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A+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40" y="4324573"/>
            <a:ext cx="503396" cy="5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40" y="2960561"/>
            <a:ext cx="503396" cy="5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 rotWithShape="1">
          <a:blip r:embed="rId4">
            <a:alphaModFix/>
          </a:blip>
          <a:srcRect b="4643" l="0" r="0" t="4661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 rotWithShape="1">
          <a:blip r:embed="rId5">
            <a:alphaModFix/>
          </a:blip>
          <a:srcRect b="794" l="-216" r="49874" t="31911"/>
          <a:stretch/>
        </p:blipFill>
        <p:spPr>
          <a:xfrm flipH="1" rot="-5567685">
            <a:off x="2920906" y="1537889"/>
            <a:ext cx="430487" cy="57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 rotWithShape="1">
          <a:blip r:embed="rId5">
            <a:alphaModFix/>
          </a:blip>
          <a:srcRect b="794" l="-216" r="49874" t="31911"/>
          <a:stretch/>
        </p:blipFill>
        <p:spPr>
          <a:xfrm flipH="1" rot="-5567685">
            <a:off x="2843793" y="131614"/>
            <a:ext cx="430487" cy="57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1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276"/>
            <a:ext cx="5423500" cy="40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225" y="-510825"/>
            <a:ext cx="7001600" cy="4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1"/>
          <p:cNvPicPr preferRelativeResize="0"/>
          <p:nvPr/>
        </p:nvPicPr>
        <p:blipFill rotWithShape="1">
          <a:blip r:embed="rId5">
            <a:alphaModFix/>
          </a:blip>
          <a:srcRect b="0" l="0" r="0" t="73956"/>
          <a:stretch/>
        </p:blipFill>
        <p:spPr>
          <a:xfrm>
            <a:off x="30725" y="3932853"/>
            <a:ext cx="6723950" cy="11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2"/>
          <p:cNvSpPr txBox="1"/>
          <p:nvPr>
            <p:ph idx="1" type="subTitle"/>
          </p:nvPr>
        </p:nvSpPr>
        <p:spPr>
          <a:xfrm flipH="1">
            <a:off x="3833075" y="181287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194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800" y="152400"/>
            <a:ext cx="1454014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375" y="2315950"/>
            <a:ext cx="57626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9675" y="3331300"/>
            <a:ext cx="5064795" cy="13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3600" y="4636200"/>
            <a:ext cx="4980400" cy="7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2300" y="299175"/>
            <a:ext cx="3437575" cy="47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3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3"/>
          <p:cNvSpPr txBox="1"/>
          <p:nvPr/>
        </p:nvSpPr>
        <p:spPr>
          <a:xfrm>
            <a:off x="301575" y="287000"/>
            <a:ext cx="8520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EINDE Presentatie - SecAdv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352200" y="891650"/>
            <a:ext cx="8432400" cy="3867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3F3F3"/>
                </a:solidFill>
              </a:rPr>
              <a:t>Teamgrading:</a:t>
            </a:r>
            <a:r>
              <a:rPr lang="en" sz="3200">
                <a:solidFill>
                  <a:srgbClr val="F3F3F3"/>
                </a:solidFill>
              </a:rPr>
              <a:t> ja</a:t>
            </a:r>
            <a:endParaRPr sz="3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00" name="Google Shape;200;p35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End-to-end encrypted online chat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63" y="737275"/>
            <a:ext cx="7269867" cy="410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idx="4294967295" type="title"/>
          </p:nvPr>
        </p:nvSpPr>
        <p:spPr>
          <a:xfrm rot="-5400000">
            <a:off x="-2267125" y="3299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07" name="Google Shape;207;p36"/>
          <p:cNvSpPr txBox="1"/>
          <p:nvPr/>
        </p:nvSpPr>
        <p:spPr>
          <a:xfrm>
            <a:off x="980925" y="536600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Communicatie onderling clients verbonden met server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End-to-end: server weet niet waarover de clients communiceren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Geschreven in C#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224" y="1865479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810107" y="403409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18" name="Google Shape;218;p37"/>
          <p:cNvSpPr txBox="1"/>
          <p:nvPr/>
        </p:nvSpPr>
        <p:spPr>
          <a:xfrm>
            <a:off x="889950" y="536575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Kan zowel tekst als (klein) bestand versturen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Chatbericht naar iedere gebruiker, bestand naar één gekozen gebruiker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Voert key-exchanges enz. in de achtergrond uit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221" y="2100100"/>
            <a:ext cx="5248300" cy="29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/>
        </p:nvSpPr>
        <p:spPr>
          <a:xfrm>
            <a:off x="2359650" y="655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Client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0125">
            <a:off x="7857057" y="4231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00" y="4291950"/>
            <a:ext cx="12409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28" name="Google Shape;228;p38"/>
          <p:cNvSpPr txBox="1"/>
          <p:nvPr/>
        </p:nvSpPr>
        <p:spPr>
          <a:xfrm>
            <a:off x="889950" y="536575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Zorgt voor verbinding tussen de clients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●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Naast beveiligde verbinding onderling clients ook beveiligd onderling client &amp; server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2359650" y="655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Server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00" y="2685313"/>
            <a:ext cx="6853201" cy="176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0125">
            <a:off x="7626107" y="1339873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37" name="Google Shape;237;p39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Cryptografie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1145400" y="795850"/>
            <a:ext cx="6853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Twee belangrijke klassen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●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Diffie-Hellman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Regular"/>
              <a:buChar char="○"/>
            </a:pPr>
            <a:r>
              <a:rPr lang="en" sz="15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Implementeert de klasse ECDDiffieHellmanCng</a:t>
            </a:r>
            <a:endParaRPr sz="15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○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Ontvangt public key van andere client en berekent hieruit een “common secret”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○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Vervolgens gebruikt “common secret” voor symmetrische encryptie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 Regular"/>
              <a:buChar char="○"/>
            </a:pPr>
            <a:r>
              <a:rPr lang="en" sz="16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Er is een verschillende sleutel voor iedere client</a:t>
            </a:r>
            <a:endParaRPr sz="1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25" y="3263600"/>
            <a:ext cx="57245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362232" y="1782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1600" y="1800675"/>
            <a:ext cx="12409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50125">
            <a:off x="1076007" y="4029273"/>
            <a:ext cx="885661" cy="88422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>
            <p:ph idx="4294967295" type="title"/>
          </p:nvPr>
        </p:nvSpPr>
        <p:spPr>
          <a:xfrm rot="-5400000">
            <a:off x="-2288125" y="32221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Yellow Team</a:t>
            </a:r>
            <a:endParaRPr sz="2400"/>
          </a:p>
        </p:txBody>
      </p:sp>
      <p:sp>
        <p:nvSpPr>
          <p:cNvPr id="249" name="Google Shape;249;p40"/>
          <p:cNvSpPr txBox="1"/>
          <p:nvPr/>
        </p:nvSpPr>
        <p:spPr>
          <a:xfrm>
            <a:off x="2359650" y="168175"/>
            <a:ext cx="442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Diffie-Hellman</a:t>
            </a:r>
            <a:endParaRPr sz="2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75" y="871538"/>
            <a:ext cx="8086725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425" y="3893050"/>
            <a:ext cx="12409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